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281" r:id="rId3"/>
    <p:sldId id="282" r:id="rId4"/>
    <p:sldId id="283" r:id="rId5"/>
    <p:sldId id="284" r:id="rId6"/>
    <p:sldId id="285" r:id="rId7"/>
    <p:sldId id="286" r:id="rId8"/>
    <p:sldId id="261" r:id="rId9"/>
    <p:sldId id="275" r:id="rId10"/>
    <p:sldId id="277" r:id="rId11"/>
  </p:sldIdLst>
  <p:sldSz cx="12192000" cy="6858000"/>
  <p:notesSz cx="6858000" cy="9144000"/>
  <p:defaultTex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D8D04-C940-4338-BD42-2C9AE522DF40}" type="datetimeFigureOut">
              <a:rPr lang="en-150" smtClean="0"/>
              <a:t>20/03/2026</a:t>
            </a:fld>
            <a:endParaRPr lang="en-15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15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06217-FBD5-44AF-AFA9-E9BC33EAF2AF}" type="slidenum">
              <a:rPr lang="en-150" smtClean="0"/>
              <a:t>‹#›</a:t>
            </a:fld>
            <a:endParaRPr lang="en-150"/>
          </a:p>
        </p:txBody>
      </p:sp>
    </p:spTree>
    <p:extLst>
      <p:ext uri="{BB962C8B-B14F-4D97-AF65-F5344CB8AC3E}">
        <p14:creationId xmlns:p14="http://schemas.microsoft.com/office/powerpoint/2010/main" val="9906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8CD4-6E0A-6AEC-B16D-C982C5136F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150"/>
          </a:p>
        </p:txBody>
      </p:sp>
      <p:sp>
        <p:nvSpPr>
          <p:cNvPr id="3" name="Subtitle 2">
            <a:extLst>
              <a:ext uri="{FF2B5EF4-FFF2-40B4-BE49-F238E27FC236}">
                <a16:creationId xmlns:a16="http://schemas.microsoft.com/office/drawing/2014/main" id="{6063121A-DF68-F95F-3B0A-8E1EDED71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150"/>
          </a:p>
        </p:txBody>
      </p:sp>
      <p:sp>
        <p:nvSpPr>
          <p:cNvPr id="4" name="Date Placeholder 3">
            <a:extLst>
              <a:ext uri="{FF2B5EF4-FFF2-40B4-BE49-F238E27FC236}">
                <a16:creationId xmlns:a16="http://schemas.microsoft.com/office/drawing/2014/main" id="{E0BA1730-B8B9-2C56-FAA2-968D33BE1985}"/>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5" name="Footer Placeholder 4">
            <a:extLst>
              <a:ext uri="{FF2B5EF4-FFF2-40B4-BE49-F238E27FC236}">
                <a16:creationId xmlns:a16="http://schemas.microsoft.com/office/drawing/2014/main" id="{3A52816E-9E97-23E1-E74D-A23391BA0085}"/>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AE6E86AF-4969-29FE-B22A-BE77BFAAC47D}"/>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229138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4BE0-A89E-105C-A748-839A23455FD6}"/>
              </a:ext>
            </a:extLst>
          </p:cNvPr>
          <p:cNvSpPr>
            <a:spLocks noGrp="1"/>
          </p:cNvSpPr>
          <p:nvPr>
            <p:ph type="title"/>
          </p:nvPr>
        </p:nvSpPr>
        <p:spPr/>
        <p:txBody>
          <a:bodyPr/>
          <a:lstStyle/>
          <a:p>
            <a:r>
              <a:rPr lang="en-US"/>
              <a:t>Click to edit Master title style</a:t>
            </a:r>
            <a:endParaRPr lang="en-150"/>
          </a:p>
        </p:txBody>
      </p:sp>
      <p:sp>
        <p:nvSpPr>
          <p:cNvPr id="3" name="Vertical Text Placeholder 2">
            <a:extLst>
              <a:ext uri="{FF2B5EF4-FFF2-40B4-BE49-F238E27FC236}">
                <a16:creationId xmlns:a16="http://schemas.microsoft.com/office/drawing/2014/main" id="{9BC8F13E-52D5-42D7-7489-00863F53E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DE70B557-DF19-40F2-27E9-E8CF1E67D422}"/>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5" name="Footer Placeholder 4">
            <a:extLst>
              <a:ext uri="{FF2B5EF4-FFF2-40B4-BE49-F238E27FC236}">
                <a16:creationId xmlns:a16="http://schemas.microsoft.com/office/drawing/2014/main" id="{2C137565-7E1C-280B-DF53-016236DB8B7E}"/>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F15A91D5-8455-4373-3ADA-D8171F778660}"/>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364624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4D8A24-0D64-BCC4-C65C-43C01C0F38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150"/>
          </a:p>
        </p:txBody>
      </p:sp>
      <p:sp>
        <p:nvSpPr>
          <p:cNvPr id="3" name="Vertical Text Placeholder 2">
            <a:extLst>
              <a:ext uri="{FF2B5EF4-FFF2-40B4-BE49-F238E27FC236}">
                <a16:creationId xmlns:a16="http://schemas.microsoft.com/office/drawing/2014/main" id="{3604FB2B-55AF-0BF3-0734-A27D770AE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81CC4776-8540-DEF1-C03B-322D57455707}"/>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5" name="Footer Placeholder 4">
            <a:extLst>
              <a:ext uri="{FF2B5EF4-FFF2-40B4-BE49-F238E27FC236}">
                <a16:creationId xmlns:a16="http://schemas.microsoft.com/office/drawing/2014/main" id="{F25FF9A8-4BFB-D7B1-0755-76DCFCA73C2F}"/>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2524975A-2A1B-8539-0A3A-CB9AFE8580AC}"/>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294947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1A8-2338-7A2F-BBD9-D616CAD3B715}"/>
              </a:ext>
            </a:extLst>
          </p:cNvPr>
          <p:cNvSpPr>
            <a:spLocks noGrp="1"/>
          </p:cNvSpPr>
          <p:nvPr>
            <p:ph type="title"/>
          </p:nvPr>
        </p:nvSpPr>
        <p:spPr/>
        <p:txBody>
          <a:bodyPr/>
          <a:lstStyle/>
          <a:p>
            <a:r>
              <a:rPr lang="en-US"/>
              <a:t>Click to edit Master title style</a:t>
            </a:r>
            <a:endParaRPr lang="en-150"/>
          </a:p>
        </p:txBody>
      </p:sp>
      <p:sp>
        <p:nvSpPr>
          <p:cNvPr id="3" name="Content Placeholder 2">
            <a:extLst>
              <a:ext uri="{FF2B5EF4-FFF2-40B4-BE49-F238E27FC236}">
                <a16:creationId xmlns:a16="http://schemas.microsoft.com/office/drawing/2014/main" id="{63CE757D-0CB3-240A-96B7-44E0005BF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F2FDD19E-75D1-B37F-F780-DFB95898C118}"/>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5" name="Footer Placeholder 4">
            <a:extLst>
              <a:ext uri="{FF2B5EF4-FFF2-40B4-BE49-F238E27FC236}">
                <a16:creationId xmlns:a16="http://schemas.microsoft.com/office/drawing/2014/main" id="{D3C09606-EE78-E4F2-E694-ED2C4BE63454}"/>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7D8AF599-5F1B-02B6-3DB5-ECE47C4F3644}"/>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69992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CE4A-0912-07C5-097C-54DC2F74D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150"/>
          </a:p>
        </p:txBody>
      </p:sp>
      <p:sp>
        <p:nvSpPr>
          <p:cNvPr id="3" name="Text Placeholder 2">
            <a:extLst>
              <a:ext uri="{FF2B5EF4-FFF2-40B4-BE49-F238E27FC236}">
                <a16:creationId xmlns:a16="http://schemas.microsoft.com/office/drawing/2014/main" id="{2AF9BB26-5EEE-D31F-FA1B-D647ED769E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D4520A-6BB1-FA40-EC67-6C236CCAF8F7}"/>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5" name="Footer Placeholder 4">
            <a:extLst>
              <a:ext uri="{FF2B5EF4-FFF2-40B4-BE49-F238E27FC236}">
                <a16:creationId xmlns:a16="http://schemas.microsoft.com/office/drawing/2014/main" id="{AD404D13-D84B-2DA4-4FB1-75A120A4D913}"/>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D01B99F9-91D2-1A3F-55A1-B88BD47298F1}"/>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149292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8F25-9E89-BBF7-0D2B-DD7E87EAFCE6}"/>
              </a:ext>
            </a:extLst>
          </p:cNvPr>
          <p:cNvSpPr>
            <a:spLocks noGrp="1"/>
          </p:cNvSpPr>
          <p:nvPr>
            <p:ph type="title"/>
          </p:nvPr>
        </p:nvSpPr>
        <p:spPr/>
        <p:txBody>
          <a:bodyPr/>
          <a:lstStyle/>
          <a:p>
            <a:r>
              <a:rPr lang="en-US"/>
              <a:t>Click to edit Master title style</a:t>
            </a:r>
            <a:endParaRPr lang="en-150"/>
          </a:p>
        </p:txBody>
      </p:sp>
      <p:sp>
        <p:nvSpPr>
          <p:cNvPr id="3" name="Content Placeholder 2">
            <a:extLst>
              <a:ext uri="{FF2B5EF4-FFF2-40B4-BE49-F238E27FC236}">
                <a16:creationId xmlns:a16="http://schemas.microsoft.com/office/drawing/2014/main" id="{C6988DF4-B701-7EFC-47C6-7953AD284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Content Placeholder 3">
            <a:extLst>
              <a:ext uri="{FF2B5EF4-FFF2-40B4-BE49-F238E27FC236}">
                <a16:creationId xmlns:a16="http://schemas.microsoft.com/office/drawing/2014/main" id="{5C48C8FA-32D4-4717-4AB0-F1F675127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5" name="Date Placeholder 4">
            <a:extLst>
              <a:ext uri="{FF2B5EF4-FFF2-40B4-BE49-F238E27FC236}">
                <a16:creationId xmlns:a16="http://schemas.microsoft.com/office/drawing/2014/main" id="{2F97412B-01BF-F81C-F002-088F175B502B}"/>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6" name="Footer Placeholder 5">
            <a:extLst>
              <a:ext uri="{FF2B5EF4-FFF2-40B4-BE49-F238E27FC236}">
                <a16:creationId xmlns:a16="http://schemas.microsoft.com/office/drawing/2014/main" id="{3BA5139B-0824-C326-3892-D502C504CEB6}"/>
              </a:ext>
            </a:extLst>
          </p:cNvPr>
          <p:cNvSpPr>
            <a:spLocks noGrp="1"/>
          </p:cNvSpPr>
          <p:nvPr>
            <p:ph type="ftr" sz="quarter" idx="11"/>
          </p:nvPr>
        </p:nvSpPr>
        <p:spPr/>
        <p:txBody>
          <a:bodyPr/>
          <a:lstStyle/>
          <a:p>
            <a:endParaRPr lang="en-150"/>
          </a:p>
        </p:txBody>
      </p:sp>
      <p:sp>
        <p:nvSpPr>
          <p:cNvPr id="7" name="Slide Number Placeholder 6">
            <a:extLst>
              <a:ext uri="{FF2B5EF4-FFF2-40B4-BE49-F238E27FC236}">
                <a16:creationId xmlns:a16="http://schemas.microsoft.com/office/drawing/2014/main" id="{27644468-05CE-D39A-5B06-2D8315A83358}"/>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94155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D55A-FFD2-9B28-0DF5-6AFA1F19915D}"/>
              </a:ext>
            </a:extLst>
          </p:cNvPr>
          <p:cNvSpPr>
            <a:spLocks noGrp="1"/>
          </p:cNvSpPr>
          <p:nvPr>
            <p:ph type="title"/>
          </p:nvPr>
        </p:nvSpPr>
        <p:spPr>
          <a:xfrm>
            <a:off x="839788" y="365125"/>
            <a:ext cx="10515600" cy="1325563"/>
          </a:xfrm>
        </p:spPr>
        <p:txBody>
          <a:bodyPr/>
          <a:lstStyle/>
          <a:p>
            <a:r>
              <a:rPr lang="en-US"/>
              <a:t>Click to edit Master title style</a:t>
            </a:r>
            <a:endParaRPr lang="en-150"/>
          </a:p>
        </p:txBody>
      </p:sp>
      <p:sp>
        <p:nvSpPr>
          <p:cNvPr id="3" name="Text Placeholder 2">
            <a:extLst>
              <a:ext uri="{FF2B5EF4-FFF2-40B4-BE49-F238E27FC236}">
                <a16:creationId xmlns:a16="http://schemas.microsoft.com/office/drawing/2014/main" id="{2A9DB3B6-5A76-FD32-1510-CBA2F45CB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AA6A4-4A06-C54E-ACA7-D07B994EF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5" name="Text Placeholder 4">
            <a:extLst>
              <a:ext uri="{FF2B5EF4-FFF2-40B4-BE49-F238E27FC236}">
                <a16:creationId xmlns:a16="http://schemas.microsoft.com/office/drawing/2014/main" id="{D44BFEAD-8241-D1AB-C6AC-9CE8E369B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1AF689-1AEE-43B4-8C14-B5C978DA87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7" name="Date Placeholder 6">
            <a:extLst>
              <a:ext uri="{FF2B5EF4-FFF2-40B4-BE49-F238E27FC236}">
                <a16:creationId xmlns:a16="http://schemas.microsoft.com/office/drawing/2014/main" id="{C2C9D833-368C-2909-4FD2-8C6F5B4B9DC8}"/>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8" name="Footer Placeholder 7">
            <a:extLst>
              <a:ext uri="{FF2B5EF4-FFF2-40B4-BE49-F238E27FC236}">
                <a16:creationId xmlns:a16="http://schemas.microsoft.com/office/drawing/2014/main" id="{47744B5C-931F-E23E-0AFF-639D0FD55E05}"/>
              </a:ext>
            </a:extLst>
          </p:cNvPr>
          <p:cNvSpPr>
            <a:spLocks noGrp="1"/>
          </p:cNvSpPr>
          <p:nvPr>
            <p:ph type="ftr" sz="quarter" idx="11"/>
          </p:nvPr>
        </p:nvSpPr>
        <p:spPr/>
        <p:txBody>
          <a:bodyPr/>
          <a:lstStyle/>
          <a:p>
            <a:endParaRPr lang="en-150"/>
          </a:p>
        </p:txBody>
      </p:sp>
      <p:sp>
        <p:nvSpPr>
          <p:cNvPr id="9" name="Slide Number Placeholder 8">
            <a:extLst>
              <a:ext uri="{FF2B5EF4-FFF2-40B4-BE49-F238E27FC236}">
                <a16:creationId xmlns:a16="http://schemas.microsoft.com/office/drawing/2014/main" id="{50381A3E-109F-85CA-1C1B-2E8A071F610F}"/>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177576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80F2-B7DC-4BFE-43F9-38DB15F4827F}"/>
              </a:ext>
            </a:extLst>
          </p:cNvPr>
          <p:cNvSpPr>
            <a:spLocks noGrp="1"/>
          </p:cNvSpPr>
          <p:nvPr>
            <p:ph type="title"/>
          </p:nvPr>
        </p:nvSpPr>
        <p:spPr/>
        <p:txBody>
          <a:bodyPr/>
          <a:lstStyle/>
          <a:p>
            <a:r>
              <a:rPr lang="en-US"/>
              <a:t>Click to edit Master title style</a:t>
            </a:r>
            <a:endParaRPr lang="en-150"/>
          </a:p>
        </p:txBody>
      </p:sp>
      <p:sp>
        <p:nvSpPr>
          <p:cNvPr id="3" name="Date Placeholder 2">
            <a:extLst>
              <a:ext uri="{FF2B5EF4-FFF2-40B4-BE49-F238E27FC236}">
                <a16:creationId xmlns:a16="http://schemas.microsoft.com/office/drawing/2014/main" id="{C3F46B92-923D-CFFE-29A6-E563895D5A83}"/>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4" name="Footer Placeholder 3">
            <a:extLst>
              <a:ext uri="{FF2B5EF4-FFF2-40B4-BE49-F238E27FC236}">
                <a16:creationId xmlns:a16="http://schemas.microsoft.com/office/drawing/2014/main" id="{6F6A536A-F33B-1704-8FB9-9F60ABBA800D}"/>
              </a:ext>
            </a:extLst>
          </p:cNvPr>
          <p:cNvSpPr>
            <a:spLocks noGrp="1"/>
          </p:cNvSpPr>
          <p:nvPr>
            <p:ph type="ftr" sz="quarter" idx="11"/>
          </p:nvPr>
        </p:nvSpPr>
        <p:spPr/>
        <p:txBody>
          <a:bodyPr/>
          <a:lstStyle/>
          <a:p>
            <a:endParaRPr lang="en-150"/>
          </a:p>
        </p:txBody>
      </p:sp>
      <p:sp>
        <p:nvSpPr>
          <p:cNvPr id="5" name="Slide Number Placeholder 4">
            <a:extLst>
              <a:ext uri="{FF2B5EF4-FFF2-40B4-BE49-F238E27FC236}">
                <a16:creationId xmlns:a16="http://schemas.microsoft.com/office/drawing/2014/main" id="{D067949D-72D6-F8C7-77BA-CF5F73B29F6C}"/>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113704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83890-AAC1-622D-4B14-0F870DD6126B}"/>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3" name="Footer Placeholder 2">
            <a:extLst>
              <a:ext uri="{FF2B5EF4-FFF2-40B4-BE49-F238E27FC236}">
                <a16:creationId xmlns:a16="http://schemas.microsoft.com/office/drawing/2014/main" id="{03B6F286-8C26-84BE-CC24-114C1EBAF0EF}"/>
              </a:ext>
            </a:extLst>
          </p:cNvPr>
          <p:cNvSpPr>
            <a:spLocks noGrp="1"/>
          </p:cNvSpPr>
          <p:nvPr>
            <p:ph type="ftr" sz="quarter" idx="11"/>
          </p:nvPr>
        </p:nvSpPr>
        <p:spPr/>
        <p:txBody>
          <a:bodyPr/>
          <a:lstStyle/>
          <a:p>
            <a:endParaRPr lang="en-150"/>
          </a:p>
        </p:txBody>
      </p:sp>
      <p:sp>
        <p:nvSpPr>
          <p:cNvPr id="4" name="Slide Number Placeholder 3">
            <a:extLst>
              <a:ext uri="{FF2B5EF4-FFF2-40B4-BE49-F238E27FC236}">
                <a16:creationId xmlns:a16="http://schemas.microsoft.com/office/drawing/2014/main" id="{018C955C-20E1-4A1B-F7A7-6CA6A00264F5}"/>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383540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F28F-F5AD-7C34-2CB3-23C5E7493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150"/>
          </a:p>
        </p:txBody>
      </p:sp>
      <p:sp>
        <p:nvSpPr>
          <p:cNvPr id="3" name="Content Placeholder 2">
            <a:extLst>
              <a:ext uri="{FF2B5EF4-FFF2-40B4-BE49-F238E27FC236}">
                <a16:creationId xmlns:a16="http://schemas.microsoft.com/office/drawing/2014/main" id="{B837DF90-35E5-EA7A-434A-C790DC087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Text Placeholder 3">
            <a:extLst>
              <a:ext uri="{FF2B5EF4-FFF2-40B4-BE49-F238E27FC236}">
                <a16:creationId xmlns:a16="http://schemas.microsoft.com/office/drawing/2014/main" id="{C48B4672-01DB-7A39-A1D9-FAE632831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636FA-0467-DDA7-5F85-DF3AB496AAA3}"/>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6" name="Footer Placeholder 5">
            <a:extLst>
              <a:ext uri="{FF2B5EF4-FFF2-40B4-BE49-F238E27FC236}">
                <a16:creationId xmlns:a16="http://schemas.microsoft.com/office/drawing/2014/main" id="{5DDE90A5-6CF5-0FAB-23D9-D67D84AA8F12}"/>
              </a:ext>
            </a:extLst>
          </p:cNvPr>
          <p:cNvSpPr>
            <a:spLocks noGrp="1"/>
          </p:cNvSpPr>
          <p:nvPr>
            <p:ph type="ftr" sz="quarter" idx="11"/>
          </p:nvPr>
        </p:nvSpPr>
        <p:spPr/>
        <p:txBody>
          <a:bodyPr/>
          <a:lstStyle/>
          <a:p>
            <a:endParaRPr lang="en-150"/>
          </a:p>
        </p:txBody>
      </p:sp>
      <p:sp>
        <p:nvSpPr>
          <p:cNvPr id="7" name="Slide Number Placeholder 6">
            <a:extLst>
              <a:ext uri="{FF2B5EF4-FFF2-40B4-BE49-F238E27FC236}">
                <a16:creationId xmlns:a16="http://schemas.microsoft.com/office/drawing/2014/main" id="{CC3D9FC6-D0F5-78EE-B950-BB76B11548BE}"/>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379770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DE3B-99DC-9B6A-4FB5-538D5A17A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150"/>
          </a:p>
        </p:txBody>
      </p:sp>
      <p:sp>
        <p:nvSpPr>
          <p:cNvPr id="3" name="Picture Placeholder 2">
            <a:extLst>
              <a:ext uri="{FF2B5EF4-FFF2-40B4-BE49-F238E27FC236}">
                <a16:creationId xmlns:a16="http://schemas.microsoft.com/office/drawing/2014/main" id="{05B69190-7108-9A04-6852-0E00CABBF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150"/>
          </a:p>
        </p:txBody>
      </p:sp>
      <p:sp>
        <p:nvSpPr>
          <p:cNvPr id="4" name="Text Placeholder 3">
            <a:extLst>
              <a:ext uri="{FF2B5EF4-FFF2-40B4-BE49-F238E27FC236}">
                <a16:creationId xmlns:a16="http://schemas.microsoft.com/office/drawing/2014/main" id="{4C5A2D5D-7E65-F253-AC71-1A28DBD7C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6D82D-1348-7B33-133F-2C26E6759A9F}"/>
              </a:ext>
            </a:extLst>
          </p:cNvPr>
          <p:cNvSpPr>
            <a:spLocks noGrp="1"/>
          </p:cNvSpPr>
          <p:nvPr>
            <p:ph type="dt" sz="half" idx="10"/>
          </p:nvPr>
        </p:nvSpPr>
        <p:spPr/>
        <p:txBody>
          <a:bodyPr/>
          <a:lstStyle/>
          <a:p>
            <a:fld id="{5CED1759-4696-45A3-A873-A211C7494D91}" type="datetimeFigureOut">
              <a:rPr lang="en-150" smtClean="0"/>
              <a:t>20/03/2026</a:t>
            </a:fld>
            <a:endParaRPr lang="en-150"/>
          </a:p>
        </p:txBody>
      </p:sp>
      <p:sp>
        <p:nvSpPr>
          <p:cNvPr id="6" name="Footer Placeholder 5">
            <a:extLst>
              <a:ext uri="{FF2B5EF4-FFF2-40B4-BE49-F238E27FC236}">
                <a16:creationId xmlns:a16="http://schemas.microsoft.com/office/drawing/2014/main" id="{85BC05A0-F395-284C-2B5F-F34084FA155B}"/>
              </a:ext>
            </a:extLst>
          </p:cNvPr>
          <p:cNvSpPr>
            <a:spLocks noGrp="1"/>
          </p:cNvSpPr>
          <p:nvPr>
            <p:ph type="ftr" sz="quarter" idx="11"/>
          </p:nvPr>
        </p:nvSpPr>
        <p:spPr/>
        <p:txBody>
          <a:bodyPr/>
          <a:lstStyle/>
          <a:p>
            <a:endParaRPr lang="en-150"/>
          </a:p>
        </p:txBody>
      </p:sp>
      <p:sp>
        <p:nvSpPr>
          <p:cNvPr id="7" name="Slide Number Placeholder 6">
            <a:extLst>
              <a:ext uri="{FF2B5EF4-FFF2-40B4-BE49-F238E27FC236}">
                <a16:creationId xmlns:a16="http://schemas.microsoft.com/office/drawing/2014/main" id="{B4480931-E41C-34ED-2E25-A26070048693}"/>
              </a:ext>
            </a:extLst>
          </p:cNvPr>
          <p:cNvSpPr>
            <a:spLocks noGrp="1"/>
          </p:cNvSpPr>
          <p:nvPr>
            <p:ph type="sldNum" sz="quarter" idx="12"/>
          </p:nvPr>
        </p:nvSpPr>
        <p:spPr/>
        <p:txBody>
          <a:bodyPr/>
          <a:lstStyle/>
          <a:p>
            <a:fld id="{42441521-4710-4456-A1B9-E2C88F445C9E}" type="slidenum">
              <a:rPr lang="en-150" smtClean="0"/>
              <a:t>‹#›</a:t>
            </a:fld>
            <a:endParaRPr lang="en-150"/>
          </a:p>
        </p:txBody>
      </p:sp>
    </p:spTree>
    <p:extLst>
      <p:ext uri="{BB962C8B-B14F-4D97-AF65-F5344CB8AC3E}">
        <p14:creationId xmlns:p14="http://schemas.microsoft.com/office/powerpoint/2010/main" val="229107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54053-4C1C-29CA-CE82-4729D704A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150"/>
          </a:p>
        </p:txBody>
      </p:sp>
      <p:sp>
        <p:nvSpPr>
          <p:cNvPr id="3" name="Text Placeholder 2">
            <a:extLst>
              <a:ext uri="{FF2B5EF4-FFF2-40B4-BE49-F238E27FC236}">
                <a16:creationId xmlns:a16="http://schemas.microsoft.com/office/drawing/2014/main" id="{B5A5CF9F-965B-E27B-4ADE-21619C490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5B08C5F2-C40C-F119-22AE-E20A22DA2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ED1759-4696-45A3-A873-A211C7494D91}" type="datetimeFigureOut">
              <a:rPr lang="en-150" smtClean="0"/>
              <a:t>20/03/2026</a:t>
            </a:fld>
            <a:endParaRPr lang="en-150"/>
          </a:p>
        </p:txBody>
      </p:sp>
      <p:sp>
        <p:nvSpPr>
          <p:cNvPr id="5" name="Footer Placeholder 4">
            <a:extLst>
              <a:ext uri="{FF2B5EF4-FFF2-40B4-BE49-F238E27FC236}">
                <a16:creationId xmlns:a16="http://schemas.microsoft.com/office/drawing/2014/main" id="{5381F49B-974B-6A61-0742-56A7AD6C4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150"/>
          </a:p>
        </p:txBody>
      </p:sp>
      <p:sp>
        <p:nvSpPr>
          <p:cNvPr id="6" name="Slide Number Placeholder 5">
            <a:extLst>
              <a:ext uri="{FF2B5EF4-FFF2-40B4-BE49-F238E27FC236}">
                <a16:creationId xmlns:a16="http://schemas.microsoft.com/office/drawing/2014/main" id="{C26DB242-DA1E-7002-3197-817D7DEB0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441521-4710-4456-A1B9-E2C88F445C9E}" type="slidenum">
              <a:rPr lang="en-150" smtClean="0"/>
              <a:t>‹#›</a:t>
            </a:fld>
            <a:endParaRPr lang="en-150"/>
          </a:p>
        </p:txBody>
      </p:sp>
    </p:spTree>
    <p:extLst>
      <p:ext uri="{BB962C8B-B14F-4D97-AF65-F5344CB8AC3E}">
        <p14:creationId xmlns:p14="http://schemas.microsoft.com/office/powerpoint/2010/main" val="374799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13F8-38D9-069F-C8BA-5B709F18F5B1}"/>
              </a:ext>
            </a:extLst>
          </p:cNvPr>
          <p:cNvSpPr>
            <a:spLocks noGrp="1"/>
          </p:cNvSpPr>
          <p:nvPr>
            <p:ph type="title"/>
          </p:nvPr>
        </p:nvSpPr>
        <p:spPr/>
        <p:txBody>
          <a:bodyPr/>
          <a:lstStyle/>
          <a:p>
            <a:endParaRPr lang="en-150"/>
          </a:p>
        </p:txBody>
      </p:sp>
      <p:sp>
        <p:nvSpPr>
          <p:cNvPr id="3" name="Content Placeholder 2">
            <a:extLst>
              <a:ext uri="{FF2B5EF4-FFF2-40B4-BE49-F238E27FC236}">
                <a16:creationId xmlns:a16="http://schemas.microsoft.com/office/drawing/2014/main" id="{4D281B25-17A7-46B9-1551-4867AEA04013}"/>
              </a:ext>
            </a:extLst>
          </p:cNvPr>
          <p:cNvSpPr>
            <a:spLocks noGrp="1"/>
          </p:cNvSpPr>
          <p:nvPr>
            <p:ph idx="1"/>
          </p:nvPr>
        </p:nvSpPr>
        <p:spPr/>
        <p:txBody>
          <a:bodyPr/>
          <a:lstStyle/>
          <a:p>
            <a:endParaRPr lang="en-150"/>
          </a:p>
        </p:txBody>
      </p:sp>
      <p:pic>
        <p:nvPicPr>
          <p:cNvPr id="6" name="Picture 5">
            <a:extLst>
              <a:ext uri="{FF2B5EF4-FFF2-40B4-BE49-F238E27FC236}">
                <a16:creationId xmlns:a16="http://schemas.microsoft.com/office/drawing/2014/main" id="{EFBDACAF-BD22-2CAF-4786-6E6AC54CBF49}"/>
              </a:ext>
            </a:extLst>
          </p:cNvPr>
          <p:cNvPicPr>
            <a:picLocks noChangeAspect="1"/>
          </p:cNvPicPr>
          <p:nvPr/>
        </p:nvPicPr>
        <p:blipFill>
          <a:blip r:embed="rId2"/>
          <a:stretch>
            <a:fillRect/>
          </a:stretch>
        </p:blipFill>
        <p:spPr>
          <a:xfrm>
            <a:off x="2495550" y="365125"/>
            <a:ext cx="8400248" cy="6218556"/>
          </a:xfrm>
          <a:prstGeom prst="rect">
            <a:avLst/>
          </a:prstGeom>
        </p:spPr>
      </p:pic>
    </p:spTree>
    <p:extLst>
      <p:ext uri="{BB962C8B-B14F-4D97-AF65-F5344CB8AC3E}">
        <p14:creationId xmlns:p14="http://schemas.microsoft.com/office/powerpoint/2010/main" val="255235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210C-047A-CB55-F737-35A1AB5E4F1B}"/>
              </a:ext>
            </a:extLst>
          </p:cNvPr>
          <p:cNvSpPr>
            <a:spLocks noGrp="1"/>
          </p:cNvSpPr>
          <p:nvPr>
            <p:ph type="title"/>
          </p:nvPr>
        </p:nvSpPr>
        <p:spPr/>
        <p:txBody>
          <a:bodyPr/>
          <a:lstStyle/>
          <a:p>
            <a:endParaRPr lang="en-150"/>
          </a:p>
        </p:txBody>
      </p:sp>
      <p:sp>
        <p:nvSpPr>
          <p:cNvPr id="3" name="Content Placeholder 2">
            <a:extLst>
              <a:ext uri="{FF2B5EF4-FFF2-40B4-BE49-F238E27FC236}">
                <a16:creationId xmlns:a16="http://schemas.microsoft.com/office/drawing/2014/main" id="{4C5F40D2-B874-F645-525C-7F91D040EB4A}"/>
              </a:ext>
            </a:extLst>
          </p:cNvPr>
          <p:cNvSpPr>
            <a:spLocks noGrp="1"/>
          </p:cNvSpPr>
          <p:nvPr>
            <p:ph idx="1"/>
          </p:nvPr>
        </p:nvSpPr>
        <p:spPr/>
        <p:txBody>
          <a:bodyPr/>
          <a:lstStyle/>
          <a:p>
            <a:endParaRPr lang="en-150"/>
          </a:p>
        </p:txBody>
      </p:sp>
      <p:pic>
        <p:nvPicPr>
          <p:cNvPr id="5" name="Picture 4">
            <a:extLst>
              <a:ext uri="{FF2B5EF4-FFF2-40B4-BE49-F238E27FC236}">
                <a16:creationId xmlns:a16="http://schemas.microsoft.com/office/drawing/2014/main" id="{9D06FBD1-0514-62C7-C22B-D7E95D3E120F}"/>
              </a:ext>
            </a:extLst>
          </p:cNvPr>
          <p:cNvPicPr>
            <a:picLocks noChangeAspect="1"/>
          </p:cNvPicPr>
          <p:nvPr/>
        </p:nvPicPr>
        <p:blipFill>
          <a:blip r:embed="rId2"/>
          <a:stretch>
            <a:fillRect/>
          </a:stretch>
        </p:blipFill>
        <p:spPr>
          <a:xfrm>
            <a:off x="846888" y="0"/>
            <a:ext cx="10498223" cy="6858000"/>
          </a:xfrm>
          <a:prstGeom prst="rect">
            <a:avLst/>
          </a:prstGeom>
        </p:spPr>
      </p:pic>
      <p:pic>
        <p:nvPicPr>
          <p:cNvPr id="4" name="Picture 3">
            <a:extLst>
              <a:ext uri="{FF2B5EF4-FFF2-40B4-BE49-F238E27FC236}">
                <a16:creationId xmlns:a16="http://schemas.microsoft.com/office/drawing/2014/main" id="{6DD97004-9CBA-7606-16E6-771D15280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14600" cy="534330"/>
          </a:xfrm>
          <a:prstGeom prst="rect">
            <a:avLst/>
          </a:prstGeom>
        </p:spPr>
      </p:pic>
    </p:spTree>
    <p:extLst>
      <p:ext uri="{BB962C8B-B14F-4D97-AF65-F5344CB8AC3E}">
        <p14:creationId xmlns:p14="http://schemas.microsoft.com/office/powerpoint/2010/main" val="21573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6F945-AABD-0CEC-65C4-5B6221FAECFF}"/>
              </a:ext>
            </a:extLst>
          </p:cNvPr>
          <p:cNvSpPr>
            <a:spLocks noGrp="1"/>
          </p:cNvSpPr>
          <p:nvPr>
            <p:ph type="title"/>
          </p:nvPr>
        </p:nvSpPr>
        <p:spPr>
          <a:xfrm>
            <a:off x="838200" y="365125"/>
            <a:ext cx="10515600" cy="1325563"/>
          </a:xfrm>
        </p:spPr>
        <p:txBody>
          <a:bodyPr>
            <a:normAutofit/>
          </a:bodyPr>
          <a:lstStyle/>
          <a:p>
            <a:endParaRPr lang="en-150"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59040F-859D-E443-0529-1A9ABDB958AC}"/>
              </a:ext>
            </a:extLst>
          </p:cNvPr>
          <p:cNvSpPr>
            <a:spLocks noGrp="1"/>
          </p:cNvSpPr>
          <p:nvPr>
            <p:ph idx="1"/>
          </p:nvPr>
        </p:nvSpPr>
        <p:spPr>
          <a:xfrm>
            <a:off x="838200" y="1929384"/>
            <a:ext cx="10515600" cy="4251960"/>
          </a:xfrm>
        </p:spPr>
        <p:txBody>
          <a:bodyPr>
            <a:normAutofit/>
          </a:bodyPr>
          <a:lstStyle/>
          <a:p>
            <a:pPr marL="0" indent="0">
              <a:buNone/>
            </a:pPr>
            <a:r>
              <a:rPr lang="el-GR" sz="1900" dirty="0"/>
              <a:t>Στις 11.03.2026 δημοσιεύθηκαν </a:t>
            </a:r>
            <a:r>
              <a:rPr lang="el-GR" sz="1900" b="1" dirty="0"/>
              <a:t>οι Κανονισμοί ΚΔΠ 129 του 2026 </a:t>
            </a:r>
            <a:r>
              <a:rPr lang="el-GR" sz="1900" dirty="0"/>
              <a:t>που τροποποιούν και ουσιαστικά εκσυχρονίζουν τους περί περί Ρυθμίσεως Οδών και Οικοδομών (Μηχανολογικές και Ηλεκτρολογικές Εγκαταστάσεις) Κανονισμούς. </a:t>
            </a:r>
            <a:endParaRPr lang="en-150" sz="1900" dirty="0"/>
          </a:p>
          <a:p>
            <a:pPr marL="0" indent="0">
              <a:buNone/>
            </a:pPr>
            <a:r>
              <a:rPr lang="el-GR" sz="1900" dirty="0"/>
              <a:t>Ο εκσυχρονισμός των Κανονισμών ήταν ένα πάγιο αίτημα του ΕΤΕΚ</a:t>
            </a:r>
            <a:r>
              <a:rPr lang="en-150" sz="1900" dirty="0"/>
              <a:t> </a:t>
            </a:r>
            <a:r>
              <a:rPr lang="el-GR" sz="1900" dirty="0"/>
              <a:t>και επαγγελματικών οργανώσεων, εδώ και αρκετά χρόνια. </a:t>
            </a:r>
            <a:endParaRPr lang="en-150" sz="1900" dirty="0"/>
          </a:p>
          <a:p>
            <a:pPr marL="0" indent="0">
              <a:buNone/>
            </a:pPr>
            <a:endParaRPr lang="en-150" sz="1900" dirty="0"/>
          </a:p>
          <a:p>
            <a:pPr marL="0" indent="0">
              <a:buNone/>
            </a:pPr>
            <a:r>
              <a:rPr lang="el-GR" sz="1900" dirty="0"/>
              <a:t>Συνοπτικά με την τροποποίηση των Κανονισμών : </a:t>
            </a:r>
            <a:endParaRPr lang="en-150" sz="1900" dirty="0"/>
          </a:p>
          <a:p>
            <a:pPr marL="0" indent="0">
              <a:buNone/>
            </a:pPr>
            <a:r>
              <a:rPr lang="el-GR" sz="1900" dirty="0"/>
              <a:t>(α) καθορίζεται ως υποχρεωτική η υποβολή μελέτης μηχανολογικής εγκατάστασης για συστήματα θέρμανσης και ψύξης, χωρίς εξαιρέσεις </a:t>
            </a:r>
            <a:endParaRPr lang="en-150" sz="1900" dirty="0"/>
          </a:p>
          <a:p>
            <a:pPr marL="0" indent="0">
              <a:buNone/>
            </a:pPr>
            <a:r>
              <a:rPr lang="el-GR" sz="1900" dirty="0"/>
              <a:t>(β) θεσμοθετείται η υποχρεωτική επίβλεψη ηλεκτρομηχανολογικών εγκατάστασεων </a:t>
            </a:r>
            <a:endParaRPr lang="en-150" sz="1900" dirty="0"/>
          </a:p>
          <a:p>
            <a:pPr marL="0" indent="0">
              <a:buNone/>
            </a:pPr>
            <a:r>
              <a:rPr lang="el-GR" sz="1900" dirty="0"/>
              <a:t>(γ) συνδέεται η δυνατότητα υποβολής ηλεκτρομηχανολογικής μελέτης με την υποχρέωση εγγραφής στο μητρώο μελετητών και επιβλεπόντων μηχανικών του ΕΤΕΚ, όταν αυτό ενεργοποιηθεί</a:t>
            </a:r>
            <a:endParaRPr lang="en-150" sz="1900" dirty="0"/>
          </a:p>
          <a:p>
            <a:pPr marL="0" indent="0">
              <a:buNone/>
            </a:pPr>
            <a:endParaRPr lang="en-150" sz="1900" dirty="0"/>
          </a:p>
          <a:p>
            <a:endParaRPr lang="en-150" sz="1900" dirty="0"/>
          </a:p>
        </p:txBody>
      </p:sp>
    </p:spTree>
    <p:extLst>
      <p:ext uri="{BB962C8B-B14F-4D97-AF65-F5344CB8AC3E}">
        <p14:creationId xmlns:p14="http://schemas.microsoft.com/office/powerpoint/2010/main" val="293514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EB5EC-B9D6-3740-D009-16CD70FDA876}"/>
              </a:ext>
            </a:extLst>
          </p:cNvPr>
          <p:cNvSpPr>
            <a:spLocks noGrp="1"/>
          </p:cNvSpPr>
          <p:nvPr>
            <p:ph type="title"/>
          </p:nvPr>
        </p:nvSpPr>
        <p:spPr>
          <a:xfrm>
            <a:off x="838200" y="365125"/>
            <a:ext cx="10515600" cy="1325563"/>
          </a:xfrm>
        </p:spPr>
        <p:txBody>
          <a:bodyPr>
            <a:normAutofit/>
          </a:bodyPr>
          <a:lstStyle/>
          <a:p>
            <a:endParaRPr lang="en-150"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2AF686-C389-2856-4583-331281AB017A}"/>
              </a:ext>
            </a:extLst>
          </p:cNvPr>
          <p:cNvSpPr>
            <a:spLocks noGrp="1"/>
          </p:cNvSpPr>
          <p:nvPr>
            <p:ph idx="1"/>
          </p:nvPr>
        </p:nvSpPr>
        <p:spPr>
          <a:xfrm>
            <a:off x="838200" y="1929384"/>
            <a:ext cx="10515600" cy="4251960"/>
          </a:xfrm>
        </p:spPr>
        <p:txBody>
          <a:bodyPr>
            <a:normAutofit/>
          </a:bodyPr>
          <a:lstStyle/>
          <a:p>
            <a:pPr marL="0" indent="0">
              <a:buNone/>
            </a:pPr>
            <a:r>
              <a:rPr lang="el-GR" sz="2200" b="1" u="sng" dirty="0"/>
              <a:t>Υποχρεωτική η εκπόνηση μηχανολογικής μελέτης για όλες τις αναπτύξεις:</a:t>
            </a:r>
            <a:endParaRPr lang="en-150" sz="2200" dirty="0"/>
          </a:p>
          <a:p>
            <a:pPr marL="0" indent="0">
              <a:buNone/>
            </a:pPr>
            <a:r>
              <a:rPr lang="el-GR" sz="2200" dirty="0"/>
              <a:t>Πιο αναλυτικά, με τον εκσυχρονισμό των Κανονισμών με την υποβολή αίτησης για άδεια οικοδομής νέων αναπτύξεων θα απαιτείται η κατάθεση μελέτης μηχανολογικής εγκατάστασης για το σύστημα θέρμανσης και ψύξης, χωρίς τις εξαιρέσεις που περιελάμβαναν οι κανονισμοί του 2006. </a:t>
            </a:r>
          </a:p>
          <a:p>
            <a:pPr marL="0" indent="0">
              <a:buNone/>
            </a:pPr>
            <a:endParaRPr lang="el-GR" sz="2200" dirty="0"/>
          </a:p>
          <a:p>
            <a:pPr marL="0" indent="0">
              <a:buNone/>
            </a:pPr>
            <a:r>
              <a:rPr lang="el-GR" sz="2200" dirty="0"/>
              <a:t>Επίσης, μετά από σχετικό αίτημα του Υπουργείου Ενέργειας, στο πλαίσιο της βελτίωσης της ενεργειακής απόδοσης κτιρίων, θα απαιτείται η κατάθεση μελέτης μηχανολογικής εγκατάστασης για συστήματα παραγωγής ζεστού νερού για οικιακή χρήση καθώς και για άλλα εξειδικευμένα τεχνικά συστήματα, εάν υπάρχουν. </a:t>
            </a:r>
            <a:endParaRPr lang="en-150" sz="2200" dirty="0"/>
          </a:p>
          <a:p>
            <a:endParaRPr lang="en-150" sz="2200" dirty="0"/>
          </a:p>
        </p:txBody>
      </p:sp>
    </p:spTree>
    <p:extLst>
      <p:ext uri="{BB962C8B-B14F-4D97-AF65-F5344CB8AC3E}">
        <p14:creationId xmlns:p14="http://schemas.microsoft.com/office/powerpoint/2010/main" val="287755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822B2-B2A2-0685-86AA-1AA19586C8D8}"/>
              </a:ext>
            </a:extLst>
          </p:cNvPr>
          <p:cNvSpPr>
            <a:spLocks noGrp="1"/>
          </p:cNvSpPr>
          <p:nvPr>
            <p:ph type="title"/>
          </p:nvPr>
        </p:nvSpPr>
        <p:spPr>
          <a:xfrm>
            <a:off x="838200" y="365125"/>
            <a:ext cx="10515600" cy="1325563"/>
          </a:xfrm>
        </p:spPr>
        <p:txBody>
          <a:bodyPr>
            <a:normAutofit/>
          </a:bodyPr>
          <a:lstStyle/>
          <a:p>
            <a:endParaRPr lang="en-150"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8601A8-18E5-B8A6-AEEF-E89A81F49B44}"/>
              </a:ext>
            </a:extLst>
          </p:cNvPr>
          <p:cNvSpPr>
            <a:spLocks noGrp="1"/>
          </p:cNvSpPr>
          <p:nvPr>
            <p:ph idx="1"/>
          </p:nvPr>
        </p:nvSpPr>
        <p:spPr>
          <a:xfrm>
            <a:off x="838200" y="1929384"/>
            <a:ext cx="10515600" cy="4251960"/>
          </a:xfrm>
        </p:spPr>
        <p:txBody>
          <a:bodyPr>
            <a:normAutofit lnSpcReduction="10000"/>
          </a:bodyPr>
          <a:lstStyle/>
          <a:p>
            <a:pPr marL="0" indent="0">
              <a:buNone/>
            </a:pPr>
            <a:r>
              <a:rPr lang="el-GR" sz="2000" b="1" u="sng" dirty="0"/>
              <a:t>Επίβλεψη ηλεκτρομηχανολογικών εγκαταστάσεων:</a:t>
            </a:r>
            <a:endParaRPr lang="en-150" sz="2000" dirty="0"/>
          </a:p>
          <a:p>
            <a:pPr marL="0" indent="0">
              <a:buNone/>
            </a:pPr>
            <a:r>
              <a:rPr lang="el-GR" sz="2000" dirty="0"/>
              <a:t>Με τους νέους Κανονισμούς καθορίζεται επίσης ότι οι μηχανολογικές και ηλεκτρολογικές εγκαταστάσεις μιας οικοδομής θα επιβλέπονται από τον μηχανολόγο μηχανικό ή ηλεκτρολόγο μηχανικό ο οποίος εκπόνησε τη σχετική μελέτη, κατοχυρώνοντας έτσι την εκ του νόμου υποχρεωτική επίβλεψη των ηλεκτρομηχανολογικών εγκαταστάσεων. </a:t>
            </a:r>
          </a:p>
          <a:p>
            <a:pPr marL="0" indent="0">
              <a:buNone/>
            </a:pPr>
            <a:endParaRPr lang="el-GR" sz="2000" dirty="0"/>
          </a:p>
          <a:p>
            <a:pPr marL="0" indent="0">
              <a:buNone/>
            </a:pPr>
            <a:r>
              <a:rPr lang="el-GR" sz="2000" dirty="0"/>
              <a:t>Ειδικότερα οι νέοι Κανονισμοί προνοούν πως ο ιδιοκτήτης ορίζει τον μελετητή της ηλεκτρολογικής ή της μηχανολογικής εγκατάστασης για να επιβλέψει την υλοποίηση της μελέτης του και, σε περίπτωση που απαιτείται αντικατάσταση ο ιδιοκτήτης οφείλει να ορίσει ιδίου επαγγέλματος αντικαταστάτη του. Στο πλαίσιο αυτό καθορίζεται πως με την ολοκλήρωση των εργασιών πρέπει να υποβάλλεται βεβαίωση πως η μηχανολογική ή ηλεκτρολογική εγκατάσταση έχει υλοποιηθεί σύμφωνα με τη μελέτη και τους όρους της άδειας οικοδομής ή, σε περίπτωση που έγιναν αλλαγές ή προσθήκες στην εγκατάσταση σε σχέση με τη μελέτη και τους όρους της άδειας οικοδομής, ότι αυτές έγιναν με έγκριση του προσώπου που επέβλεπε. </a:t>
            </a:r>
            <a:endParaRPr lang="en-150" sz="2000" dirty="0"/>
          </a:p>
          <a:p>
            <a:endParaRPr lang="en-150" sz="2000" dirty="0"/>
          </a:p>
        </p:txBody>
      </p:sp>
    </p:spTree>
    <p:extLst>
      <p:ext uri="{BB962C8B-B14F-4D97-AF65-F5344CB8AC3E}">
        <p14:creationId xmlns:p14="http://schemas.microsoft.com/office/powerpoint/2010/main" val="166562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D4B32-EC1A-5C09-FC4B-5D5842382CA5}"/>
              </a:ext>
            </a:extLst>
          </p:cNvPr>
          <p:cNvSpPr>
            <a:spLocks noGrp="1"/>
          </p:cNvSpPr>
          <p:nvPr>
            <p:ph type="title"/>
          </p:nvPr>
        </p:nvSpPr>
        <p:spPr>
          <a:xfrm>
            <a:off x="838200" y="365125"/>
            <a:ext cx="10515600" cy="1325563"/>
          </a:xfrm>
        </p:spPr>
        <p:txBody>
          <a:bodyPr>
            <a:normAutofit/>
          </a:bodyPr>
          <a:lstStyle/>
          <a:p>
            <a:endParaRPr lang="en-150"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41BF23-CF4A-F41E-109E-001B7F206F9C}"/>
              </a:ext>
            </a:extLst>
          </p:cNvPr>
          <p:cNvSpPr>
            <a:spLocks noGrp="1"/>
          </p:cNvSpPr>
          <p:nvPr>
            <p:ph idx="1"/>
          </p:nvPr>
        </p:nvSpPr>
        <p:spPr>
          <a:xfrm>
            <a:off x="838200" y="1929384"/>
            <a:ext cx="10515600" cy="4251960"/>
          </a:xfrm>
        </p:spPr>
        <p:txBody>
          <a:bodyPr>
            <a:normAutofit/>
          </a:bodyPr>
          <a:lstStyle/>
          <a:p>
            <a:pPr marL="0" indent="0">
              <a:buNone/>
            </a:pPr>
            <a:r>
              <a:rPr lang="el-GR" sz="2200" b="1" u="sng" dirty="0"/>
              <a:t>Ενεργοποίηση Μητρώου Μελετητών και για τους Ηλεκτρολόγους και Μηχανολόγους μηχανικούς:</a:t>
            </a:r>
            <a:endParaRPr lang="en-150" sz="2200" dirty="0"/>
          </a:p>
          <a:p>
            <a:pPr marL="0" indent="0">
              <a:buNone/>
            </a:pPr>
            <a:r>
              <a:rPr lang="el-GR" sz="2200" dirty="0"/>
              <a:t>Τέλος, με την τροποποίηση του Κανονισμού καθορίζεται πως οι ηλεκτρολόγοι και μηχανολόγοι μηχανικοί οι οποίοι υποβάλλουν μελέτες κάτω από τον περί ρυθμίσεως οδών και οικοδομών οφείλουν να είναι εγγεγραμμένοι στο Μητρώο Μελετητών και Επιβλεπόντων Μηχανικών του ΕΤΕΚ, όταν αυτό ενεργοποιηθεί. </a:t>
            </a:r>
          </a:p>
          <a:p>
            <a:pPr marL="0" indent="0">
              <a:buNone/>
            </a:pPr>
            <a:endParaRPr lang="el-GR" sz="2200" dirty="0"/>
          </a:p>
          <a:p>
            <a:pPr marL="0" indent="0">
              <a:buNone/>
            </a:pPr>
            <a:r>
              <a:rPr lang="el-GR" sz="2200" dirty="0"/>
              <a:t>Σημειώνεται πως το θεσμικό πλαίσιο για το Μητρώο Μελετητών καθόρισε κριτήρια και απαιτήσεις αρχικής εγγραφής στο μητρώο (π.χ. διατήρηση κατάλληλης ασφάλειας επαγγελματικής ευθύνης, αρχική εκπαίδευση σε θέματα συναφή με τις μελετητικές υπηρεσίες, στόχευση και βελτίωση της πρακτικής άσκησης κοκ) που δημιουργούν τις προϋποθέσεις για αναβάθμιση του ρόλου των μελετητών.</a:t>
            </a:r>
            <a:r>
              <a:rPr lang="en-GB" sz="2200" dirty="0"/>
              <a:t> </a:t>
            </a:r>
            <a:endParaRPr lang="en-150" sz="2200" dirty="0"/>
          </a:p>
          <a:p>
            <a:endParaRPr lang="en-150" sz="2200" dirty="0"/>
          </a:p>
        </p:txBody>
      </p:sp>
    </p:spTree>
    <p:extLst>
      <p:ext uri="{BB962C8B-B14F-4D97-AF65-F5344CB8AC3E}">
        <p14:creationId xmlns:p14="http://schemas.microsoft.com/office/powerpoint/2010/main" val="208541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D5D53-02D9-1E8A-35E0-BD8E4EF6107D}"/>
              </a:ext>
            </a:extLst>
          </p:cNvPr>
          <p:cNvSpPr>
            <a:spLocks noGrp="1"/>
          </p:cNvSpPr>
          <p:nvPr>
            <p:ph type="title"/>
          </p:nvPr>
        </p:nvSpPr>
        <p:spPr>
          <a:xfrm>
            <a:off x="838200" y="365125"/>
            <a:ext cx="10515600" cy="1325563"/>
          </a:xfrm>
        </p:spPr>
        <p:txBody>
          <a:bodyPr>
            <a:normAutofit/>
          </a:bodyPr>
          <a:lstStyle/>
          <a:p>
            <a:r>
              <a:rPr lang="el-GR" sz="4000" dirty="0"/>
              <a:t>Έναρξη εφαρμογής </a:t>
            </a:r>
            <a:endParaRPr lang="en-150" sz="40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DAA8CD-9BAE-EDDE-1010-51CFD6DED38E}"/>
              </a:ext>
            </a:extLst>
          </p:cNvPr>
          <p:cNvSpPr>
            <a:spLocks noGrp="1"/>
          </p:cNvSpPr>
          <p:nvPr>
            <p:ph idx="1"/>
          </p:nvPr>
        </p:nvSpPr>
        <p:spPr>
          <a:xfrm>
            <a:off x="838200" y="1929384"/>
            <a:ext cx="10515600" cy="4679646"/>
          </a:xfrm>
        </p:spPr>
        <p:txBody>
          <a:bodyPr>
            <a:normAutofit/>
          </a:bodyPr>
          <a:lstStyle/>
          <a:p>
            <a:pPr marL="0" indent="0">
              <a:buNone/>
            </a:pPr>
            <a:r>
              <a:rPr lang="el-GR" sz="1600" b="1" u="sng" dirty="0"/>
              <a:t>μετά</a:t>
            </a:r>
            <a:r>
              <a:rPr lang="el-GR" sz="1600" dirty="0"/>
              <a:t> τη δημοσίευση των κανονισμών, δηλαδή μετά τις 11.03.2026::</a:t>
            </a:r>
            <a:endParaRPr lang="en-150" sz="1600" dirty="0"/>
          </a:p>
          <a:p>
            <a:pPr marL="0" indent="0">
              <a:buNone/>
            </a:pPr>
            <a:endParaRPr lang="en-150" sz="1600" dirty="0"/>
          </a:p>
          <a:p>
            <a:pPr marL="0" indent="0">
              <a:buNone/>
            </a:pPr>
            <a:r>
              <a:rPr lang="el-GR" sz="1600" dirty="0"/>
              <a:t>(α) Οι αιτήσεις που αφορούν μονοκατοικίες ή «μεμονωμένες κατοικίες» όπως αναφερόταν μέχρι πρόσφατα στον κανονισμό, θα πρέπει πλέον να συνοδεύονται από μελέτη μηχανολογικής εγκατάστασης του συστήματος θέρμανσης και του συστήματος κλιματισμού της κατοικίας. Επίσης, πλέον θα πρέπει να υποβάλλεται μελέτη για το σύστημα παραγωγής ζεστού νερού για οικιακή χρήση (ΖΝΧ). </a:t>
            </a:r>
            <a:endParaRPr lang="en-150" sz="1600" dirty="0"/>
          </a:p>
          <a:p>
            <a:pPr marL="0" indent="0">
              <a:buNone/>
            </a:pPr>
            <a:r>
              <a:rPr lang="el-GR" sz="1600" dirty="0"/>
              <a:t> </a:t>
            </a:r>
            <a:endParaRPr lang="en-150" sz="1600" dirty="0"/>
          </a:p>
          <a:p>
            <a:pPr marL="0" indent="0">
              <a:buNone/>
            </a:pPr>
            <a:r>
              <a:rPr lang="el-GR" sz="1600" dirty="0"/>
              <a:t>(β) Για τις εν λόγω αιτήσεις το πιστοποιητικό συμπλήρωσης εργασιών το οποίο προνοείται από το βασικό νόμο και το οποίο υποβάλλεται μετά την ολοκλήρωση της οικοδομής για σκοπούς έκδοσης τελικής έγκρισης, θα πρέπει να συνοδεύεται από βεβαιώσεις μηχανολόγου μηχανικού και ηλεκτρολόγου μηχανικού με βάση τις οποίες θα βεβαιώνεται πως η μηχανολογική ή ηλεκτρολογική εγκατάσταση έχει ολοκληρωθεί σύμφωνα με τη μελέτη και τους όρους της άδειας οικοδομής. </a:t>
            </a:r>
            <a:endParaRPr lang="en-150" sz="1600" dirty="0"/>
          </a:p>
          <a:p>
            <a:pPr marL="0" indent="0">
              <a:buNone/>
            </a:pPr>
            <a:endParaRPr lang="en-150" sz="1600" dirty="0"/>
          </a:p>
          <a:p>
            <a:pPr marL="0" indent="0">
              <a:buNone/>
            </a:pPr>
            <a:r>
              <a:rPr lang="el-GR" sz="1600" dirty="0"/>
              <a:t>η σύνδεση της δυνατότητας υποβολής ηλεκτρομηχανολογικής μελέτης με την υποχρέωση εγγραφής στο μητρώο μελετητών και επιβλεπόντων μηχανικών του ΕΤΕΚ θα τεθεί σε εφαρμογή τον Ιούλιο του 2028, δηλαδή 3 έτη μετά τη σχετική γνωστοποίηση του Υπουργού Εσωτερικών ΚΔΠ 220/2025 ημερομηνίας 18.07.2025. </a:t>
            </a:r>
            <a:endParaRPr lang="en-150" sz="1600" dirty="0"/>
          </a:p>
          <a:p>
            <a:pPr marL="0" indent="0">
              <a:buNone/>
            </a:pPr>
            <a:endParaRPr lang="en-150" sz="1500" dirty="0"/>
          </a:p>
          <a:p>
            <a:endParaRPr lang="en-150" sz="1500" dirty="0"/>
          </a:p>
        </p:txBody>
      </p:sp>
    </p:spTree>
    <p:extLst>
      <p:ext uri="{BB962C8B-B14F-4D97-AF65-F5344CB8AC3E}">
        <p14:creationId xmlns:p14="http://schemas.microsoft.com/office/powerpoint/2010/main" val="200857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C62B-701E-8117-8548-863448DA7AAB}"/>
              </a:ext>
            </a:extLst>
          </p:cNvPr>
          <p:cNvSpPr>
            <a:spLocks noGrp="1"/>
          </p:cNvSpPr>
          <p:nvPr>
            <p:ph type="title"/>
          </p:nvPr>
        </p:nvSpPr>
        <p:spPr/>
        <p:txBody>
          <a:bodyPr/>
          <a:lstStyle/>
          <a:p>
            <a:endParaRPr lang="en-150"/>
          </a:p>
        </p:txBody>
      </p:sp>
      <p:sp>
        <p:nvSpPr>
          <p:cNvPr id="3" name="Content Placeholder 2">
            <a:extLst>
              <a:ext uri="{FF2B5EF4-FFF2-40B4-BE49-F238E27FC236}">
                <a16:creationId xmlns:a16="http://schemas.microsoft.com/office/drawing/2014/main" id="{DB7FD164-B051-3AA6-7C10-4AD76AAB0B05}"/>
              </a:ext>
            </a:extLst>
          </p:cNvPr>
          <p:cNvSpPr>
            <a:spLocks noGrp="1"/>
          </p:cNvSpPr>
          <p:nvPr>
            <p:ph idx="1"/>
          </p:nvPr>
        </p:nvSpPr>
        <p:spPr/>
        <p:txBody>
          <a:bodyPr/>
          <a:lstStyle/>
          <a:p>
            <a:endParaRPr lang="en-150"/>
          </a:p>
        </p:txBody>
      </p:sp>
      <p:pic>
        <p:nvPicPr>
          <p:cNvPr id="5" name="Picture 4">
            <a:extLst>
              <a:ext uri="{FF2B5EF4-FFF2-40B4-BE49-F238E27FC236}">
                <a16:creationId xmlns:a16="http://schemas.microsoft.com/office/drawing/2014/main" id="{BE5C9AF3-FD5E-04EB-6A6E-48AA2E76ADEC}"/>
              </a:ext>
            </a:extLst>
          </p:cNvPr>
          <p:cNvPicPr>
            <a:picLocks noChangeAspect="1"/>
          </p:cNvPicPr>
          <p:nvPr/>
        </p:nvPicPr>
        <p:blipFill>
          <a:blip r:embed="rId2"/>
          <a:stretch>
            <a:fillRect/>
          </a:stretch>
        </p:blipFill>
        <p:spPr>
          <a:xfrm>
            <a:off x="5861787" y="681037"/>
            <a:ext cx="5313144" cy="5670460"/>
          </a:xfrm>
          <a:prstGeom prst="rect">
            <a:avLst/>
          </a:prstGeom>
        </p:spPr>
      </p:pic>
      <p:pic>
        <p:nvPicPr>
          <p:cNvPr id="7" name="Picture 6">
            <a:extLst>
              <a:ext uri="{FF2B5EF4-FFF2-40B4-BE49-F238E27FC236}">
                <a16:creationId xmlns:a16="http://schemas.microsoft.com/office/drawing/2014/main" id="{AB74B550-B916-5C6C-7E36-295783A249A5}"/>
              </a:ext>
            </a:extLst>
          </p:cNvPr>
          <p:cNvPicPr>
            <a:picLocks noChangeAspect="1"/>
          </p:cNvPicPr>
          <p:nvPr/>
        </p:nvPicPr>
        <p:blipFill>
          <a:blip r:embed="rId3"/>
          <a:stretch>
            <a:fillRect/>
          </a:stretch>
        </p:blipFill>
        <p:spPr>
          <a:xfrm>
            <a:off x="196162" y="895149"/>
            <a:ext cx="5752804" cy="5281814"/>
          </a:xfrm>
          <a:prstGeom prst="rect">
            <a:avLst/>
          </a:prstGeom>
        </p:spPr>
      </p:pic>
    </p:spTree>
    <p:extLst>
      <p:ext uri="{BB962C8B-B14F-4D97-AF65-F5344CB8AC3E}">
        <p14:creationId xmlns:p14="http://schemas.microsoft.com/office/powerpoint/2010/main" val="73809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quot;ETEK Περι Τροποιητικού Νόμου και Κανονισμών που θεσπίζουν το Μητρώο Μελετητών HTHK ENIETHMONIKOTEXNIKO ΕΠΙΣΤΗΜΟΝΙΚΟ ΤΕΧΝΙΚΟ ΕΠΙΜΕΛΗΤΗΡΙΟ KYNPOY&quot;">
            <a:extLst>
              <a:ext uri="{FF2B5EF4-FFF2-40B4-BE49-F238E27FC236}">
                <a16:creationId xmlns:a16="http://schemas.microsoft.com/office/drawing/2014/main" id="{856E7714-31D8-8DB3-490B-DCA029F32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6" y="-65988"/>
            <a:ext cx="49557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B933C0-76A9-A5B0-599F-A4CA0083FEEF}"/>
              </a:ext>
            </a:extLst>
          </p:cNvPr>
          <p:cNvPicPr>
            <a:picLocks noChangeAspect="1"/>
          </p:cNvPicPr>
          <p:nvPr/>
        </p:nvPicPr>
        <p:blipFill>
          <a:blip r:embed="rId3"/>
          <a:stretch>
            <a:fillRect/>
          </a:stretch>
        </p:blipFill>
        <p:spPr>
          <a:xfrm>
            <a:off x="6246796" y="2107932"/>
            <a:ext cx="5520402" cy="4277488"/>
          </a:xfrm>
          <a:prstGeom prst="rect">
            <a:avLst/>
          </a:prstGeom>
        </p:spPr>
      </p:pic>
      <p:sp>
        <p:nvSpPr>
          <p:cNvPr id="4" name="TextBox 3">
            <a:extLst>
              <a:ext uri="{FF2B5EF4-FFF2-40B4-BE49-F238E27FC236}">
                <a16:creationId xmlns:a16="http://schemas.microsoft.com/office/drawing/2014/main" id="{F40E0C17-258F-75D2-671D-7A3B72E952B9}"/>
              </a:ext>
            </a:extLst>
          </p:cNvPr>
          <p:cNvSpPr txBox="1"/>
          <p:nvPr/>
        </p:nvSpPr>
        <p:spPr>
          <a:xfrm>
            <a:off x="5801428" y="381389"/>
            <a:ext cx="6097604" cy="923330"/>
          </a:xfrm>
          <a:prstGeom prst="rect">
            <a:avLst/>
          </a:prstGeom>
          <a:noFill/>
        </p:spPr>
        <p:txBody>
          <a:bodyPr wrap="square">
            <a:spAutoFit/>
          </a:bodyPr>
          <a:lstStyle/>
          <a:p>
            <a:r>
              <a:rPr lang="el-GR" sz="1800" b="1" dirty="0">
                <a:solidFill>
                  <a:srgbClr val="002060"/>
                </a:solidFill>
              </a:rPr>
              <a:t>(α) Δημοσιευθηκε ο νόμος και οι Κανονισμοί στη νομοθεσία του ΕΤΕΚ σχετικά με το Μητρώο Μελετών (δελτίο τύπου ΕΤΕΚ 02.05.2025)</a:t>
            </a:r>
          </a:p>
        </p:txBody>
      </p:sp>
    </p:spTree>
    <p:extLst>
      <p:ext uri="{BB962C8B-B14F-4D97-AF65-F5344CB8AC3E}">
        <p14:creationId xmlns:p14="http://schemas.microsoft.com/office/powerpoint/2010/main" val="166722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221" y="1470438"/>
            <a:ext cx="2646485" cy="369332"/>
          </a:xfrm>
          <a:prstGeom prst="rect">
            <a:avLst/>
          </a:prstGeom>
          <a:noFill/>
        </p:spPr>
        <p:txBody>
          <a:bodyPr wrap="square" rtlCol="0">
            <a:spAutoFit/>
          </a:bodyPr>
          <a:lstStyle/>
          <a:p>
            <a:r>
              <a:rPr lang="el-GR" dirty="0"/>
              <a:t>Μητρώο Μελών του ΕΤΕΚ </a:t>
            </a:r>
          </a:p>
        </p:txBody>
      </p:sp>
      <p:sp>
        <p:nvSpPr>
          <p:cNvPr id="5" name="TextBox 4"/>
          <p:cNvSpPr txBox="1"/>
          <p:nvPr/>
        </p:nvSpPr>
        <p:spPr>
          <a:xfrm>
            <a:off x="975945" y="3648806"/>
            <a:ext cx="3979987" cy="1200329"/>
          </a:xfrm>
          <a:prstGeom prst="rect">
            <a:avLst/>
          </a:prstGeom>
          <a:noFill/>
        </p:spPr>
        <p:txBody>
          <a:bodyPr wrap="square" rtlCol="0">
            <a:spAutoFit/>
          </a:bodyPr>
          <a:lstStyle/>
          <a:p>
            <a:r>
              <a:rPr lang="el-GR" dirty="0"/>
              <a:t>Απαραίτητη για άσκηση επαγγέλματος εφόσον τηρούνται (εκεί που υπάρχουν) και προϋποθέσεις σε τυχόν ειδικό νόμο.   </a:t>
            </a:r>
          </a:p>
        </p:txBody>
      </p:sp>
      <p:sp>
        <p:nvSpPr>
          <p:cNvPr id="6" name="TextBox 5"/>
          <p:cNvSpPr txBox="1"/>
          <p:nvPr/>
        </p:nvSpPr>
        <p:spPr>
          <a:xfrm>
            <a:off x="606669" y="603204"/>
            <a:ext cx="2743200" cy="584775"/>
          </a:xfrm>
          <a:prstGeom prst="rect">
            <a:avLst/>
          </a:prstGeom>
          <a:noFill/>
        </p:spPr>
        <p:txBody>
          <a:bodyPr wrap="square" rtlCol="0">
            <a:spAutoFit/>
          </a:bodyPr>
          <a:lstStyle/>
          <a:p>
            <a:r>
              <a:rPr lang="el-GR" sz="3200" dirty="0"/>
              <a:t>Τι αλλάζει;</a:t>
            </a:r>
            <a:endParaRPr lang="en-US" sz="3200" dirty="0"/>
          </a:p>
        </p:txBody>
      </p:sp>
      <p:sp>
        <p:nvSpPr>
          <p:cNvPr id="7" name="TextBox 6"/>
          <p:cNvSpPr txBox="1"/>
          <p:nvPr/>
        </p:nvSpPr>
        <p:spPr>
          <a:xfrm>
            <a:off x="7236069" y="1470438"/>
            <a:ext cx="2646485" cy="646331"/>
          </a:xfrm>
          <a:prstGeom prst="rect">
            <a:avLst/>
          </a:prstGeom>
          <a:noFill/>
        </p:spPr>
        <p:txBody>
          <a:bodyPr wrap="square" rtlCol="0">
            <a:spAutoFit/>
          </a:bodyPr>
          <a:lstStyle/>
          <a:p>
            <a:r>
              <a:rPr lang="el-GR" dirty="0"/>
              <a:t>Μητρώο Μελετητών Επιβλεπόντων του ΕΤΕΚ </a:t>
            </a:r>
          </a:p>
        </p:txBody>
      </p:sp>
      <p:cxnSp>
        <p:nvCxnSpPr>
          <p:cNvPr id="9" name="Straight Arrow Connector 8"/>
          <p:cNvCxnSpPr/>
          <p:nvPr/>
        </p:nvCxnSpPr>
        <p:spPr>
          <a:xfrm flipH="1">
            <a:off x="2479431" y="1909019"/>
            <a:ext cx="26377" cy="17397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8463" y="1896928"/>
            <a:ext cx="2562959" cy="523220"/>
          </a:xfrm>
          <a:prstGeom prst="rect">
            <a:avLst/>
          </a:prstGeom>
          <a:noFill/>
        </p:spPr>
        <p:txBody>
          <a:bodyPr wrap="square" rtlCol="0">
            <a:spAutoFit/>
          </a:bodyPr>
          <a:lstStyle/>
          <a:p>
            <a:r>
              <a:rPr lang="el-GR" sz="1400" dirty="0"/>
              <a:t>Αναγνωρισμένο πτυχίο + πρακτική άσκηση για </a:t>
            </a:r>
            <a:r>
              <a:rPr lang="el-GR" sz="1400" dirty="0" err="1"/>
              <a:t>Αρχ</a:t>
            </a:r>
            <a:r>
              <a:rPr lang="el-GR" sz="1400" dirty="0"/>
              <a:t>/ ΠΜ</a:t>
            </a:r>
            <a:endParaRPr lang="en-US" sz="1400" dirty="0"/>
          </a:p>
        </p:txBody>
      </p:sp>
      <p:sp>
        <p:nvSpPr>
          <p:cNvPr id="13" name="TextBox 12"/>
          <p:cNvSpPr txBox="1"/>
          <p:nvPr/>
        </p:nvSpPr>
        <p:spPr>
          <a:xfrm>
            <a:off x="1345221" y="4781985"/>
            <a:ext cx="4589586" cy="1200329"/>
          </a:xfrm>
          <a:prstGeom prst="rect">
            <a:avLst/>
          </a:prstGeom>
          <a:noFill/>
        </p:spPr>
        <p:txBody>
          <a:bodyPr wrap="square" rtlCol="0">
            <a:spAutoFit/>
          </a:bodyPr>
          <a:lstStyle/>
          <a:p>
            <a:r>
              <a:rPr lang="el-GR" sz="1200" dirty="0" err="1"/>
              <a:t>π.χ</a:t>
            </a:r>
            <a:r>
              <a:rPr lang="el-GR" sz="1200" dirty="0"/>
              <a:t> </a:t>
            </a:r>
          </a:p>
          <a:p>
            <a:pPr marL="171450" indent="-171450">
              <a:buFont typeface="Arial" panose="020B0604020202020204" pitchFamily="34" charset="0"/>
              <a:buChar char="•"/>
            </a:pPr>
            <a:r>
              <a:rPr lang="el-GR" sz="1200" dirty="0"/>
              <a:t>επιστημονικό προσωπικό εργολήπτη,</a:t>
            </a:r>
          </a:p>
          <a:p>
            <a:pPr marL="171450" indent="-171450">
              <a:buFont typeface="Arial" panose="020B0604020202020204" pitchFamily="34" charset="0"/>
              <a:buChar char="•"/>
            </a:pPr>
            <a:r>
              <a:rPr lang="el-GR" sz="1200" dirty="0"/>
              <a:t>ενεργειακή απόδοση, ενεργειακός έλεγχος, </a:t>
            </a:r>
          </a:p>
          <a:p>
            <a:pPr marL="171450" indent="-171450">
              <a:buFont typeface="Arial" panose="020B0604020202020204" pitchFamily="34" charset="0"/>
              <a:buChar char="•"/>
            </a:pPr>
            <a:r>
              <a:rPr lang="el-GR" sz="1200" dirty="0"/>
              <a:t>Αρμόδιοι χωρομέτρες </a:t>
            </a:r>
          </a:p>
          <a:p>
            <a:pPr marL="171450" indent="-171450">
              <a:buFont typeface="Arial" panose="020B0604020202020204" pitchFamily="34" charset="0"/>
              <a:buChar char="•"/>
            </a:pPr>
            <a:r>
              <a:rPr lang="el-GR" sz="1200" dirty="0"/>
              <a:t>μελέτη περιβαλλοντικών επιπτώσεων, </a:t>
            </a:r>
          </a:p>
          <a:p>
            <a:pPr marL="171450" indent="-171450">
              <a:buFont typeface="Arial" panose="020B0604020202020204" pitchFamily="34" charset="0"/>
              <a:buChar char="•"/>
            </a:pPr>
            <a:r>
              <a:rPr lang="el-GR" sz="1200" dirty="0"/>
              <a:t>διαχείριση κατασκευαστικού συμβολαίου, </a:t>
            </a:r>
          </a:p>
        </p:txBody>
      </p:sp>
      <p:sp>
        <p:nvSpPr>
          <p:cNvPr id="15" name="TextBox 14"/>
          <p:cNvSpPr txBox="1"/>
          <p:nvPr/>
        </p:nvSpPr>
        <p:spPr>
          <a:xfrm>
            <a:off x="8911002" y="2092570"/>
            <a:ext cx="2562959" cy="1600438"/>
          </a:xfrm>
          <a:prstGeom prst="rect">
            <a:avLst/>
          </a:prstGeom>
          <a:noFill/>
        </p:spPr>
        <p:txBody>
          <a:bodyPr wrap="square" rtlCol="0">
            <a:spAutoFit/>
          </a:bodyPr>
          <a:lstStyle/>
          <a:p>
            <a:r>
              <a:rPr lang="el-GR" sz="1400" dirty="0"/>
              <a:t>Μέλος ΕΤΕΚ &amp; </a:t>
            </a:r>
          </a:p>
          <a:p>
            <a:r>
              <a:rPr lang="el-GR" sz="1400" dirty="0"/>
              <a:t>Ειδική αρχική εκπαίδευση &amp;</a:t>
            </a:r>
          </a:p>
          <a:p>
            <a:r>
              <a:rPr lang="el-GR" sz="1400" dirty="0"/>
              <a:t>Δομημένη πρακτική άσκηση &amp;</a:t>
            </a:r>
          </a:p>
          <a:p>
            <a:r>
              <a:rPr lang="el-GR" sz="1400" dirty="0"/>
              <a:t>Συνεχιζόμενη εκπαίδευση &amp;</a:t>
            </a:r>
          </a:p>
          <a:p>
            <a:r>
              <a:rPr lang="el-GR" sz="1400" dirty="0"/>
              <a:t>Ασφάλιση &amp;</a:t>
            </a:r>
          </a:p>
          <a:p>
            <a:r>
              <a:rPr lang="el-GR" sz="1400" dirty="0"/>
              <a:t>Ασυμβίβαστες ιδιότητες </a:t>
            </a:r>
          </a:p>
          <a:p>
            <a:r>
              <a:rPr lang="el-GR" sz="1400" dirty="0"/>
              <a:t>(ειδικές εξαιρέσεις*) </a:t>
            </a:r>
            <a:endParaRPr lang="en-US" sz="1400" dirty="0"/>
          </a:p>
        </p:txBody>
      </p:sp>
      <p:cxnSp>
        <p:nvCxnSpPr>
          <p:cNvPr id="16" name="Straight Arrow Connector 15"/>
          <p:cNvCxnSpPr/>
          <p:nvPr/>
        </p:nvCxnSpPr>
        <p:spPr>
          <a:xfrm flipH="1">
            <a:off x="8379070" y="2204623"/>
            <a:ext cx="26377" cy="17397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6069" y="3944410"/>
            <a:ext cx="4668716" cy="1477328"/>
          </a:xfrm>
          <a:prstGeom prst="rect">
            <a:avLst/>
          </a:prstGeom>
          <a:noFill/>
        </p:spPr>
        <p:txBody>
          <a:bodyPr wrap="square" rtlCol="0">
            <a:spAutoFit/>
          </a:bodyPr>
          <a:lstStyle/>
          <a:p>
            <a:r>
              <a:rPr lang="el-GR" dirty="0"/>
              <a:t>Αφορά περί οδών και οικοδομών νόμο </a:t>
            </a:r>
          </a:p>
          <a:p>
            <a:r>
              <a:rPr lang="el-GR" dirty="0"/>
              <a:t>Αρχικά για Αρχιτέκτονες/ Πολ. Μηχανικούς</a:t>
            </a:r>
          </a:p>
          <a:p>
            <a:r>
              <a:rPr lang="el-GR" dirty="0"/>
              <a:t>Μελλοντικά**: </a:t>
            </a:r>
          </a:p>
          <a:p>
            <a:r>
              <a:rPr lang="el-GR" dirty="0"/>
              <a:t>	- Τακτική Επιθεώρηση Οικοδομών  </a:t>
            </a:r>
          </a:p>
          <a:p>
            <a:r>
              <a:rPr lang="el-GR" dirty="0"/>
              <a:t>	- </a:t>
            </a:r>
            <a:r>
              <a:rPr lang="el-GR" dirty="0" err="1"/>
              <a:t>Ηλεκτ</a:t>
            </a:r>
            <a:r>
              <a:rPr lang="el-GR" dirty="0"/>
              <a:t>/</a:t>
            </a:r>
            <a:r>
              <a:rPr lang="el-GR" dirty="0" err="1"/>
              <a:t>γους</a:t>
            </a:r>
            <a:r>
              <a:rPr lang="el-GR" dirty="0"/>
              <a:t>  &amp; Μηχανολόγους **</a:t>
            </a:r>
          </a:p>
        </p:txBody>
      </p:sp>
      <p:sp>
        <p:nvSpPr>
          <p:cNvPr id="18" name="TextBox 17"/>
          <p:cNvSpPr txBox="1"/>
          <p:nvPr/>
        </p:nvSpPr>
        <p:spPr>
          <a:xfrm>
            <a:off x="7763609" y="5332694"/>
            <a:ext cx="4340469" cy="276999"/>
          </a:xfrm>
          <a:prstGeom prst="rect">
            <a:avLst/>
          </a:prstGeom>
          <a:noFill/>
        </p:spPr>
        <p:txBody>
          <a:bodyPr wrap="square" rtlCol="0">
            <a:spAutoFit/>
          </a:bodyPr>
          <a:lstStyle/>
          <a:p>
            <a:r>
              <a:rPr lang="el-GR" sz="1200" dirty="0"/>
              <a:t>* Υφιστάμενα μέλη, δημόσιοι υπάλληλοι, επαναπατρισθέντες κοκ</a:t>
            </a:r>
            <a:endParaRPr lang="en-US" sz="1200" dirty="0"/>
          </a:p>
        </p:txBody>
      </p:sp>
      <p:sp>
        <p:nvSpPr>
          <p:cNvPr id="19" name="TextBox 18"/>
          <p:cNvSpPr txBox="1"/>
          <p:nvPr/>
        </p:nvSpPr>
        <p:spPr>
          <a:xfrm>
            <a:off x="7763608" y="5616510"/>
            <a:ext cx="4340469" cy="461665"/>
          </a:xfrm>
          <a:prstGeom prst="rect">
            <a:avLst/>
          </a:prstGeom>
          <a:noFill/>
        </p:spPr>
        <p:txBody>
          <a:bodyPr wrap="square" rtlCol="0">
            <a:spAutoFit/>
          </a:bodyPr>
          <a:lstStyle/>
          <a:p>
            <a:r>
              <a:rPr lang="el-GR" sz="1200" dirty="0"/>
              <a:t>** όταν και εφόσον τροποποιηθεί ο Οδών και Οικοδομών και ο κανονισμός 111 του 2006 (οδών και οικοδομών)</a:t>
            </a:r>
            <a:endParaRPr lang="en-US" sz="1200"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4600" cy="534330"/>
          </a:xfrm>
          <a:prstGeom prst="rect">
            <a:avLst/>
          </a:prstGeom>
        </p:spPr>
      </p:pic>
    </p:spTree>
    <p:extLst>
      <p:ext uri="{BB962C8B-B14F-4D97-AF65-F5344CB8AC3E}">
        <p14:creationId xmlns:p14="http://schemas.microsoft.com/office/powerpoint/2010/main" val="654158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2057</TotalTime>
  <Words>819</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Έναρξη εφαρμογής </vt:lpstr>
      <vt:lpstr>PowerPoint Presentation</vt:lpstr>
      <vt:lpstr>PowerPoint Presentation</vt:lpstr>
      <vt:lpstr>PowerPoint Presentation</vt:lpstr>
      <vt:lpstr>PowerPoint Presentation</vt:lpstr>
    </vt:vector>
  </TitlesOfParts>
  <Company>TEMAOS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Christos Maxoulis</dc:creator>
  <cp:lastModifiedBy>Christos Maxoulis</cp:lastModifiedBy>
  <cp:revision>25</cp:revision>
  <dcterms:created xsi:type="dcterms:W3CDTF">2025-06-02T05:55:03Z</dcterms:created>
  <dcterms:modified xsi:type="dcterms:W3CDTF">2026-03-20T09:46:40Z</dcterms:modified>
</cp:coreProperties>
</file>